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85" r:id="rId3"/>
    <p:sldId id="277" r:id="rId4"/>
    <p:sldId id="257" r:id="rId5"/>
    <p:sldId id="282" r:id="rId6"/>
    <p:sldId id="259" r:id="rId7"/>
    <p:sldId id="286" r:id="rId8"/>
    <p:sldId id="274" r:id="rId9"/>
    <p:sldId id="275" r:id="rId10"/>
    <p:sldId id="276" r:id="rId11"/>
    <p:sldId id="279" r:id="rId12"/>
    <p:sldId id="270" r:id="rId13"/>
    <p:sldId id="273" r:id="rId14"/>
    <p:sldId id="271" r:id="rId15"/>
    <p:sldId id="288" r:id="rId16"/>
    <p:sldId id="280" r:id="rId17"/>
    <p:sldId id="287" r:id="rId18"/>
    <p:sldId id="265" r:id="rId19"/>
    <p:sldId id="283" r:id="rId20"/>
  </p:sldIdLst>
  <p:sldSz cx="8280400" cy="6119813"/>
  <p:notesSz cx="6858000" cy="9144000"/>
  <p:embeddedFontLst>
    <p:embeddedFont>
      <p:font typeface="Roboto Thin" panose="020B0604020202020204" charset="0"/>
      <p:regular r:id="rId22"/>
      <p: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Medium" panose="020B06040202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C80"/>
    <a:srgbClr val="005296"/>
    <a:srgbClr val="00457C"/>
    <a:srgbClr val="02457A"/>
    <a:srgbClr val="00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DE7DD-9BF4-2741-A8DA-7B8638A7B257}" v="958" dt="2023-10-10T06:23:5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71" d="100"/>
          <a:sy n="71" d="100"/>
        </p:scale>
        <p:origin x="1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93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20e7dee8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20e7dee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c20e7dee8_0_1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Needs: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Fresh data is crucial for effective ML models.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EDAs enable real-time data ingestion and processing.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Synchronizing ML with EDAs ensures timely and accurate predictions.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Stale data compromises model accuracy.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Swift adaptation to data changes allows models to mirror current trends.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Benefits: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Adaptive Evolution: Models update with the latest data.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Optimized Engagement: Users receive timely insights.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Resource Efficiency: Smart computational allocation through event-triggered responses.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Reduced Latency: Quicker transition from data to insights.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Proactive Decisions: Enable businesses to act ahead of time.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Enhanced ROI: Up-to-date models yield superior predictions and returns.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4c20e7dee8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b0377cca6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Event Sources: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Where the events originate. E.g., user interactions.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Data Streams: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Channels that allow continuous data ingestion, like Twitter streams or live transaction data.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Event Processors: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Systems that react to and process these live streams.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ML Model Endpoint: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Served using platforms like TensorFlow Serving, </a:t>
            </a:r>
            <a:r>
              <a:rPr lang="en-US" err="1">
                <a:latin typeface="Roboto"/>
                <a:ea typeface="Roboto"/>
                <a:cs typeface="Roboto"/>
                <a:sym typeface="Roboto"/>
              </a:rPr>
              <a:t>MLflow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ML Orchestration Tools: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Control and manage the lifecycle of ML operations, such as training, deployment, and monitoring.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Feedback Loop: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Collect feedback for continuous learning.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4b0377cc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1438" y="1143000"/>
            <a:ext cx="4175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67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31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9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43000"/>
            <a:ext cx="4175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35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9326"/>
            <a:ext cx="271701" cy="77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45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420490" y="5762824"/>
            <a:ext cx="1852308" cy="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" b="0" i="0" u="none" strike="noStrike" cap="none">
                <a:solidFill>
                  <a:srgbClr val="989998"/>
                </a:solidFill>
                <a:latin typeface="Arial"/>
                <a:ea typeface="Arial"/>
                <a:cs typeface="Arial"/>
                <a:sym typeface="Arial"/>
              </a:rPr>
              <a:t>© Presidio, Inc. All rights reserved. Proprietary and Confidential. </a:t>
            </a:r>
            <a:endParaRPr sz="719"/>
          </a:p>
        </p:txBody>
      </p:sp>
      <p:cxnSp>
        <p:nvCxnSpPr>
          <p:cNvPr id="17" name="Google Shape;17;p2"/>
          <p:cNvCxnSpPr/>
          <p:nvPr/>
        </p:nvCxnSpPr>
        <p:spPr>
          <a:xfrm>
            <a:off x="491649" y="5655161"/>
            <a:ext cx="648200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0" y="5655161"/>
            <a:ext cx="465773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42" y="5754032"/>
            <a:ext cx="776008" cy="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6929" y="5609336"/>
            <a:ext cx="949425" cy="3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3">
  <p:cSld name="2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2"/>
          <p:cNvCxnSpPr/>
          <p:nvPr/>
        </p:nvCxnSpPr>
        <p:spPr>
          <a:xfrm>
            <a:off x="452834" y="3242651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356733" y="1279792"/>
            <a:ext cx="4197488" cy="177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97" y="410981"/>
            <a:ext cx="1459766" cy="3688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2"/>
          <p:cNvGrpSpPr/>
          <p:nvPr/>
        </p:nvGrpSpPr>
        <p:grpSpPr>
          <a:xfrm>
            <a:off x="456700" y="5496344"/>
            <a:ext cx="1452640" cy="212487"/>
            <a:chOff x="672442" y="488835"/>
            <a:chExt cx="2138856" cy="238118"/>
          </a:xfrm>
        </p:grpSpPr>
        <p:pic>
          <p:nvPicPr>
            <p:cNvPr id="86" name="Google Shape;86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2442" y="544749"/>
              <a:ext cx="275478" cy="16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5299" y="524935"/>
              <a:ext cx="220383" cy="20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59863" y="488835"/>
              <a:ext cx="189774" cy="220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56357" y="512175"/>
              <a:ext cx="238748" cy="208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90915" y="496505"/>
              <a:ext cx="220383" cy="2179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53018" y="235261"/>
            <a:ext cx="1655484" cy="54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 3">
  <p:cSld name="6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34" y="658933"/>
            <a:ext cx="1589050" cy="4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356733" y="2120556"/>
            <a:ext cx="3531016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356733" y="4823302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96" name="Google Shape;96;p13"/>
          <p:cNvCxnSpPr/>
          <p:nvPr/>
        </p:nvCxnSpPr>
        <p:spPr>
          <a:xfrm>
            <a:off x="452834" y="4602985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8296" y="4823302"/>
            <a:ext cx="1491716" cy="49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 3">
  <p:cSld name="7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4"/>
          <p:cNvCxnSpPr/>
          <p:nvPr/>
        </p:nvCxnSpPr>
        <p:spPr>
          <a:xfrm>
            <a:off x="452834" y="3242651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356733" y="1279792"/>
            <a:ext cx="4197488" cy="177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97" y="410981"/>
            <a:ext cx="1459766" cy="36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9395" y="4986161"/>
            <a:ext cx="1040158" cy="34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hapter Slide">
  <p:cSld name="2_Chapter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5"/>
          <p:cNvCxnSpPr/>
          <p:nvPr/>
        </p:nvCxnSpPr>
        <p:spPr>
          <a:xfrm>
            <a:off x="685721" y="3382897"/>
            <a:ext cx="265232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564965" y="1504454"/>
            <a:ext cx="4138044" cy="17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10248" y="3500478"/>
            <a:ext cx="4131575" cy="7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0530" lvl="0" indent="-155265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rgbClr val="888888"/>
                </a:solidFill>
              </a:defRPr>
            </a:lvl1pPr>
            <a:lvl2pPr marL="621060" lvl="1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>
                <a:solidFill>
                  <a:srgbClr val="888888"/>
                </a:solidFill>
              </a:defRPr>
            </a:lvl2pPr>
            <a:lvl3pPr marL="931591" lvl="2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223">
                <a:solidFill>
                  <a:srgbClr val="888888"/>
                </a:solidFill>
              </a:defRPr>
            </a:lvl3pPr>
            <a:lvl4pPr marL="1242121" lvl="3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4pPr>
            <a:lvl5pPr marL="1552651" lvl="4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5pPr>
            <a:lvl6pPr marL="1863181" lvl="5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6pPr>
            <a:lvl7pPr marL="2173712" lvl="6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7pPr>
            <a:lvl8pPr marL="2484242" lvl="7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8pPr>
            <a:lvl9pPr marL="2794772" lvl="8" indent="-15526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8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597" y="5499671"/>
            <a:ext cx="1171325" cy="38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Blue">
  <p:cSld name="Title Slide 2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6"/>
          <p:cNvCxnSpPr/>
          <p:nvPr/>
        </p:nvCxnSpPr>
        <p:spPr>
          <a:xfrm>
            <a:off x="452834" y="3867382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>
            <a:off x="356733" y="1852943"/>
            <a:ext cx="7153849" cy="184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356733" y="4081555"/>
            <a:ext cx="5193723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97" y="519661"/>
            <a:ext cx="1459766" cy="36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3354" y="5260124"/>
            <a:ext cx="1830633" cy="4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Grey">
  <p:cSld name="Title Slide 2 Gre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7"/>
          <p:cNvCxnSpPr/>
          <p:nvPr/>
        </p:nvCxnSpPr>
        <p:spPr>
          <a:xfrm>
            <a:off x="452834" y="3867382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356733" y="4081555"/>
            <a:ext cx="5193723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ctrTitle"/>
          </p:nvPr>
        </p:nvSpPr>
        <p:spPr>
          <a:xfrm>
            <a:off x="356733" y="1852943"/>
            <a:ext cx="7153849" cy="184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97" y="519661"/>
            <a:ext cx="1459766" cy="36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9002" y="5260124"/>
            <a:ext cx="1504985" cy="4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Slide">
  <p:cSld name="2_Sectio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0249"/>
            <a:ext cx="8280400" cy="4224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514618" y="1974137"/>
            <a:ext cx="3927648" cy="2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6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>
            <a:spLocks noGrp="1"/>
          </p:cNvSpPr>
          <p:nvPr>
            <p:ph type="pic" idx="2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Slide">
  <p:cSld name="1_Sectio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514618" y="1974137"/>
            <a:ext cx="3927648" cy="2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6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>
            <a:spLocks noGrp="1"/>
          </p:cNvSpPr>
          <p:nvPr>
            <p:ph type="pic" idx="2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420490" y="5762824"/>
            <a:ext cx="1852308" cy="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" b="0" i="0" u="none" strike="noStrike" cap="none">
                <a:solidFill>
                  <a:srgbClr val="989998"/>
                </a:solidFill>
                <a:latin typeface="Arial"/>
                <a:ea typeface="Arial"/>
                <a:cs typeface="Arial"/>
                <a:sym typeface="Arial"/>
              </a:rPr>
              <a:t>© Presidio, Inc. All rights reserved. Proprietary and Confidential. </a:t>
            </a:r>
            <a:endParaRPr sz="719"/>
          </a:p>
        </p:txBody>
      </p:sp>
      <p:cxnSp>
        <p:nvCxnSpPr>
          <p:cNvPr id="132" name="Google Shape;132;p20"/>
          <p:cNvCxnSpPr/>
          <p:nvPr/>
        </p:nvCxnSpPr>
        <p:spPr>
          <a:xfrm>
            <a:off x="491649" y="5655161"/>
            <a:ext cx="648200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0"/>
          <p:cNvSpPr/>
          <p:nvPr/>
        </p:nvSpPr>
        <p:spPr>
          <a:xfrm>
            <a:off x="530463" y="1"/>
            <a:ext cx="381675" cy="594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9326"/>
            <a:ext cx="420490" cy="77206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45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472242" y="1238129"/>
            <a:ext cx="7510582" cy="388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0530" lvl="0" indent="-232898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1800"/>
              <a:buChar char="•"/>
              <a:defRPr/>
            </a:lvl1pPr>
            <a:lvl2pPr marL="621060" lvl="1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800"/>
              <a:buChar char="•"/>
              <a:defRPr/>
            </a:lvl2pPr>
            <a:lvl3pPr marL="931591" lvl="2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3pPr>
            <a:lvl4pPr marL="1242121" lvl="3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4pPr>
            <a:lvl5pPr marL="1552651" lvl="4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5pPr>
            <a:lvl6pPr marL="1863181" lvl="5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73712" lvl="6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84242" lvl="7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94772" lvl="8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0" y="5655161"/>
            <a:ext cx="465773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42" y="5754032"/>
            <a:ext cx="776008" cy="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6929" y="5609336"/>
            <a:ext cx="949425" cy="3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3 City End">
  <p:cSld name="2_Title Slide 3 City End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 descr="A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280400" cy="425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 3">
  <p:cSld name="10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34" y="658933"/>
            <a:ext cx="1589050" cy="4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356733" y="2120556"/>
            <a:ext cx="3531016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356733" y="4823302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52834" y="4602985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9002" y="5260124"/>
            <a:ext cx="1504985" cy="4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rge Quote">
  <p:cSld name="1_Large Quot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2">
            <a:alphaModFix/>
          </a:blip>
          <a:srcRect r="-6"/>
          <a:stretch/>
        </p:blipFill>
        <p:spPr>
          <a:xfrm>
            <a:off x="0" y="1"/>
            <a:ext cx="8280400" cy="5482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949363" y="1546953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465773" y="1827444"/>
            <a:ext cx="7310041" cy="2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68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20490" y="5762824"/>
            <a:ext cx="1852308" cy="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" b="0" i="0" u="none" strike="noStrike" cap="none">
                <a:solidFill>
                  <a:srgbClr val="989998"/>
                </a:solidFill>
                <a:latin typeface="Arial"/>
                <a:ea typeface="Arial"/>
                <a:cs typeface="Arial"/>
                <a:sym typeface="Arial"/>
              </a:rPr>
              <a:t>© Presidio, Inc. All rights reserved. Proprietary and Confidential. </a:t>
            </a:r>
            <a:endParaRPr sz="719"/>
          </a:p>
        </p:txBody>
      </p:sp>
      <p:cxnSp>
        <p:nvCxnSpPr>
          <p:cNvPr id="147" name="Google Shape;147;p22"/>
          <p:cNvCxnSpPr/>
          <p:nvPr/>
        </p:nvCxnSpPr>
        <p:spPr>
          <a:xfrm>
            <a:off x="491649" y="5655161"/>
            <a:ext cx="648200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0" y="5655161"/>
            <a:ext cx="465773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8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42" y="5754032"/>
            <a:ext cx="776008" cy="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6929" y="5609336"/>
            <a:ext cx="949425" cy="3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9326"/>
            <a:ext cx="420490" cy="77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465772" y="1323126"/>
            <a:ext cx="3299223" cy="388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0530" lvl="0" indent="-232898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1800"/>
              <a:buChar char="•"/>
              <a:defRPr/>
            </a:lvl1pPr>
            <a:lvl2pPr marL="621060" lvl="1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800"/>
              <a:buChar char="•"/>
              <a:defRPr/>
            </a:lvl2pPr>
            <a:lvl3pPr marL="931591" lvl="2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3pPr>
            <a:lvl4pPr marL="1242121" lvl="3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4pPr>
            <a:lvl5pPr marL="1552651" lvl="4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5pPr>
            <a:lvl6pPr marL="1863181" lvl="5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73712" lvl="6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84242" lvl="7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94772" lvl="8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2"/>
          </p:nvPr>
        </p:nvSpPr>
        <p:spPr>
          <a:xfrm>
            <a:off x="4198421" y="1323126"/>
            <a:ext cx="3570923" cy="388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0530" lvl="0" indent="-232898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1800"/>
              <a:buChar char="•"/>
              <a:defRPr/>
            </a:lvl1pPr>
            <a:lvl2pPr marL="621060" lvl="1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800"/>
              <a:buChar char="•"/>
              <a:defRPr/>
            </a:lvl2pPr>
            <a:lvl3pPr marL="931591" lvl="2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3pPr>
            <a:lvl4pPr marL="1242121" lvl="3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4pPr>
            <a:lvl5pPr marL="1552651" lvl="4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Char char="•"/>
              <a:defRPr/>
            </a:lvl5pPr>
            <a:lvl6pPr marL="1863181" lvl="5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73712" lvl="6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84242" lvl="7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94772" lvl="8" indent="-232898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45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420490" y="5762824"/>
            <a:ext cx="1852308" cy="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">
                <a:solidFill>
                  <a:srgbClr val="989998"/>
                </a:solidFill>
                <a:latin typeface="Arial"/>
                <a:ea typeface="Arial"/>
                <a:cs typeface="Arial"/>
                <a:sym typeface="Arial"/>
              </a:rPr>
              <a:t>© Presidio, Inc. All rights reserved. Proprietary and Confidential. </a:t>
            </a:r>
            <a:endParaRPr sz="719"/>
          </a:p>
        </p:txBody>
      </p:sp>
      <p:cxnSp>
        <p:nvCxnSpPr>
          <p:cNvPr id="157" name="Google Shape;157;p23"/>
          <p:cNvCxnSpPr/>
          <p:nvPr/>
        </p:nvCxnSpPr>
        <p:spPr>
          <a:xfrm>
            <a:off x="491649" y="5655161"/>
            <a:ext cx="648200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0" y="5655161"/>
            <a:ext cx="465773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42" y="5754032"/>
            <a:ext cx="776008" cy="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6929" y="5609336"/>
            <a:ext cx="949425" cy="3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-no footer">
  <p:cSld name="1_Title Only-no foot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49326"/>
            <a:ext cx="465773" cy="77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65773" y="212494"/>
            <a:ext cx="7510582" cy="87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45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>
  <p:cSld name="Footer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420490" y="5762824"/>
            <a:ext cx="1852308" cy="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">
                <a:solidFill>
                  <a:srgbClr val="989998"/>
                </a:solidFill>
                <a:latin typeface="Arial"/>
                <a:ea typeface="Arial"/>
                <a:cs typeface="Arial"/>
                <a:sym typeface="Arial"/>
              </a:rPr>
              <a:t>© Presidio, Inc. All rights reserved. Proprietary and Confidential. </a:t>
            </a:r>
            <a:endParaRPr sz="719"/>
          </a:p>
        </p:txBody>
      </p:sp>
      <p:cxnSp>
        <p:nvCxnSpPr>
          <p:cNvPr id="166" name="Google Shape;166;p25"/>
          <p:cNvCxnSpPr/>
          <p:nvPr/>
        </p:nvCxnSpPr>
        <p:spPr>
          <a:xfrm>
            <a:off x="491649" y="5655161"/>
            <a:ext cx="648200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0" y="5655161"/>
            <a:ext cx="465773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87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7642" y="5754032"/>
            <a:ext cx="776008" cy="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6929" y="5609336"/>
            <a:ext cx="949425" cy="3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609171" y="1483206"/>
            <a:ext cx="381675" cy="59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2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514618" y="1974137"/>
            <a:ext cx="4016367" cy="2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6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>
            <a:spLocks noGrp="1"/>
          </p:cNvSpPr>
          <p:nvPr>
            <p:ph type="pic" idx="2"/>
          </p:nvPr>
        </p:nvSpPr>
        <p:spPr>
          <a:xfrm>
            <a:off x="5749761" y="2118302"/>
            <a:ext cx="1438457" cy="18882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356733" y="2606256"/>
            <a:ext cx="3531016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rgbClr val="333333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356733" y="5309002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452834" y="5088684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85" y="1035938"/>
            <a:ext cx="1442383" cy="36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1232" y="5309001"/>
            <a:ext cx="1655484" cy="54456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2156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3">
  <p:cSld name="9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34" y="658933"/>
            <a:ext cx="1589050" cy="4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356733" y="2120556"/>
            <a:ext cx="3531016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356733" y="4823302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452834" y="4602985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 3">
  <p:cSld name="11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52834" y="3242651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356733" y="1279792"/>
            <a:ext cx="4408856" cy="177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733" y="5122994"/>
            <a:ext cx="1771911" cy="5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732" y="658933"/>
            <a:ext cx="1589050" cy="40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3">
  <p:cSld name="12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34" y="658933"/>
            <a:ext cx="1589050" cy="4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356733" y="1139320"/>
            <a:ext cx="4611507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356733" y="3842066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452834" y="3621749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" name="Google Shape;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732" y="5258812"/>
            <a:ext cx="1655484" cy="54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>
            <a:off x="356733" y="2606256"/>
            <a:ext cx="3531016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356733" y="5309002"/>
            <a:ext cx="4163422" cy="4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452834" y="5088684"/>
            <a:ext cx="323453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85" y="1035938"/>
            <a:ext cx="1442383" cy="36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960" y="5309001"/>
            <a:ext cx="1771911" cy="58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52834" y="4496363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356732" y="1776446"/>
            <a:ext cx="4398029" cy="252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356733" y="4710535"/>
            <a:ext cx="5193723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97" y="519661"/>
            <a:ext cx="1459766" cy="36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1591" y="5246721"/>
            <a:ext cx="1404554" cy="58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3">
  <p:cSld name="1_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1"/>
          <p:cNvCxnSpPr/>
          <p:nvPr/>
        </p:nvCxnSpPr>
        <p:spPr>
          <a:xfrm>
            <a:off x="452834" y="3242651"/>
            <a:ext cx="323453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0" name="Google Shape;70;p11"/>
          <p:cNvGrpSpPr/>
          <p:nvPr/>
        </p:nvGrpSpPr>
        <p:grpSpPr>
          <a:xfrm>
            <a:off x="456700" y="436218"/>
            <a:ext cx="1463424" cy="212487"/>
            <a:chOff x="1169102" y="2039490"/>
            <a:chExt cx="7663768" cy="846917"/>
          </a:xfrm>
        </p:grpSpPr>
        <p:pic>
          <p:nvPicPr>
            <p:cNvPr id="71" name="Google Shape;7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356733" y="1279792"/>
            <a:ext cx="4408856" cy="177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75" b="1">
                <a:solidFill>
                  <a:schemeClr val="accent6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356733" y="3456511"/>
            <a:ext cx="4034836" cy="103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79"/>
              </a:spcBef>
              <a:spcAft>
                <a:spcPts val="0"/>
              </a:spcAft>
              <a:buSzPts val="2400"/>
              <a:buNone/>
              <a:defRPr sz="163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2000"/>
              <a:buNone/>
              <a:defRPr sz="1358"/>
            </a:lvl2pPr>
            <a:lvl3pPr lvl="2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800"/>
              <a:buNone/>
              <a:defRPr sz="1223"/>
            </a:lvl3pPr>
            <a:lvl4pPr lvl="3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4pPr>
            <a:lvl5pPr lvl="4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616062"/>
              </a:buClr>
              <a:buSzPts val="1600"/>
              <a:buNone/>
              <a:defRPr sz="1087"/>
            </a:lvl5pPr>
            <a:lvl6pPr lvl="5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6pPr>
            <a:lvl7pPr lvl="6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7pPr>
            <a:lvl8pPr lvl="7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8pPr>
            <a:lvl9pPr lvl="8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87"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358" y="5284890"/>
            <a:ext cx="1378088" cy="23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40717" y="436217"/>
            <a:ext cx="1725429" cy="71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69278" y="325824"/>
            <a:ext cx="7141845" cy="11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69278" y="1629117"/>
            <a:ext cx="7141845" cy="388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5848033" y="5672161"/>
            <a:ext cx="1863090" cy="32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1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ctrTitle"/>
          </p:nvPr>
        </p:nvSpPr>
        <p:spPr>
          <a:xfrm>
            <a:off x="356877" y="2141299"/>
            <a:ext cx="7153663" cy="140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b" anchorCtr="0">
            <a:noAutofit/>
          </a:bodyPr>
          <a:lstStyle/>
          <a:p>
            <a:r>
              <a:rPr lang="en-US" sz="3200" dirty="0"/>
              <a:t>Seamless ML Workflows: </a:t>
            </a:r>
            <a:br>
              <a:rPr lang="en-US" sz="3200" dirty="0"/>
            </a:br>
            <a:r>
              <a:rPr lang="en-US" sz="3200" dirty="0"/>
              <a:t>Integrating Machine Learning with Event-Driven Architectures</a:t>
            </a:r>
            <a:endParaRPr sz="3200"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356877" y="3982138"/>
            <a:ext cx="5193579" cy="7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 err="1"/>
              <a:t>Nirmalmahesh</a:t>
            </a:r>
            <a:r>
              <a:rPr lang="en-US" dirty="0"/>
              <a:t> </a:t>
            </a:r>
            <a:r>
              <a:rPr lang="en-US" dirty="0" err="1"/>
              <a:t>Subramani</a:t>
            </a:r>
            <a:r>
              <a:rPr lang="en-US" dirty="0"/>
              <a:t> | Kiran </a:t>
            </a:r>
            <a:r>
              <a:rPr lang="en-US" dirty="0" err="1"/>
              <a:t>Ravichandran</a:t>
            </a:r>
            <a:endParaRPr dirty="0"/>
          </a:p>
        </p:txBody>
      </p:sp>
      <p:grpSp>
        <p:nvGrpSpPr>
          <p:cNvPr id="181" name="Google Shape;181;p28"/>
          <p:cNvGrpSpPr/>
          <p:nvPr/>
        </p:nvGrpSpPr>
        <p:grpSpPr>
          <a:xfrm>
            <a:off x="6001611" y="1119187"/>
            <a:ext cx="1368543" cy="194297"/>
            <a:chOff x="1169102" y="2039490"/>
            <a:chExt cx="5965300" cy="846917"/>
          </a:xfrm>
        </p:grpSpPr>
        <p:pic>
          <p:nvPicPr>
            <p:cNvPr id="182" name="Google Shape;18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69292" y="1141643"/>
            <a:ext cx="171754" cy="16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FEBC-B499-1B53-1E1E-6B258204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3" y="400892"/>
            <a:ext cx="7028444" cy="517525"/>
          </a:xfrm>
        </p:spPr>
        <p:txBody>
          <a:bodyPr/>
          <a:lstStyle/>
          <a:p>
            <a:r>
              <a:rPr lang="en-US" dirty="0"/>
              <a:t>Asynchronous Point to Point Model ( Router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C04D8-E888-9803-EA0E-E5720D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FA1D-C4E4-1145-AA7C-21A1D825CBB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78A81A6-4CBF-11F4-47D0-4317C3E4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18" y="2029734"/>
            <a:ext cx="3202499" cy="2355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14FE5-0858-C35D-5C4B-43911593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1103" y="1694905"/>
            <a:ext cx="3097929" cy="2961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C090D-BF4D-DCD0-AAA1-4DF4C56C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1934" y="1547668"/>
            <a:ext cx="2750504" cy="340138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48B1F29-A5BB-7F7B-5E57-27CFCE67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00" y="1586204"/>
            <a:ext cx="2688181" cy="3324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5C2C95-FD62-58F0-8C30-7C5796C35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1628288"/>
            <a:ext cx="3732182" cy="216010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28F9493-211E-AB6B-758F-7460BDBEF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214" y="3860230"/>
            <a:ext cx="1899092" cy="90206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68E5714-4AB9-4B8D-F35C-9476F66E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51" y="3890246"/>
            <a:ext cx="765915" cy="7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A459DD-05C4-FE28-4AF7-49B725AB63CD}"/>
              </a:ext>
            </a:extLst>
          </p:cNvPr>
          <p:cNvSpPr txBox="1"/>
          <p:nvPr/>
        </p:nvSpPr>
        <p:spPr>
          <a:xfrm>
            <a:off x="4070422" y="1362524"/>
            <a:ext cx="910827" cy="20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" b="1"/>
              <a:t>Event Bus Event</a:t>
            </a:r>
          </a:p>
        </p:txBody>
      </p:sp>
    </p:spTree>
    <p:extLst>
      <p:ext uri="{BB962C8B-B14F-4D97-AF65-F5344CB8AC3E}">
        <p14:creationId xmlns:p14="http://schemas.microsoft.com/office/powerpoint/2010/main" val="62900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7904-770D-B2C2-46CE-CA71687CB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3" y="207603"/>
            <a:ext cx="7944133" cy="897043"/>
          </a:xfrm>
        </p:spPr>
        <p:txBody>
          <a:bodyPr>
            <a:normAutofit/>
          </a:bodyPr>
          <a:lstStyle/>
          <a:p>
            <a:r>
              <a:rPr lang="en-US" sz="1902" dirty="0"/>
              <a:t>Event Bridge Support 20+ AWS services and API Destinations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B15D6-944A-F8DE-E40A-94FF569D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FA1D-C4E4-1145-AA7C-21A1D825CBB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5A37914-EDF1-5503-8EAA-BAE7C120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26" y="1346898"/>
            <a:ext cx="5152780" cy="36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3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2000-AA88-FC4F-3DA0-070ECCA0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66" y="2343261"/>
            <a:ext cx="4912402" cy="769020"/>
          </a:xfrm>
        </p:spPr>
        <p:txBody>
          <a:bodyPr wrap="square" anchor="b">
            <a:normAutofit/>
          </a:bodyPr>
          <a:lstStyle/>
          <a:p>
            <a:r>
              <a:rPr lang="en-US"/>
              <a:t>Orchestration</a:t>
            </a:r>
          </a:p>
        </p:txBody>
      </p:sp>
      <p:pic>
        <p:nvPicPr>
          <p:cNvPr id="11" name="Picture Placeholder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AA1CA082-475C-81A9-696B-46C7CE920D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7" b="37"/>
          <a:stretch>
            <a:fillRect/>
          </a:stretch>
        </p:blipFill>
        <p:spPr>
          <a:xfrm>
            <a:off x="5912011" y="2343261"/>
            <a:ext cx="1003242" cy="1002302"/>
          </a:xfrm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BDA0984-63BB-07D2-CD50-1B952999A34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5035127"/>
            <a:ext cx="465773" cy="247981"/>
          </a:xfrm>
        </p:spPr>
        <p:txBody>
          <a:bodyPr/>
          <a:lstStyle/>
          <a:p>
            <a:pPr>
              <a:spcAft>
                <a:spcPts val="408"/>
              </a:spcAft>
            </a:pPr>
            <a:fld id="{00000000-1234-1234-1234-123412341234}" type="slidenum">
              <a:rPr lang="en-US" smtClean="0"/>
              <a:pPr>
                <a:spcAft>
                  <a:spcPts val="408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1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8529-EB31-8988-592E-7853940E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 Visual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6F8E3-9F60-A930-D01E-B2D8F498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243" y="1673370"/>
            <a:ext cx="2095801" cy="3287391"/>
          </a:xfrm>
        </p:spPr>
        <p:txBody>
          <a:bodyPr/>
          <a:lstStyle/>
          <a:p>
            <a:pPr marL="77633" indent="0" algn="ctr">
              <a:buNone/>
            </a:pPr>
            <a:r>
              <a:rPr lang="en-US" b="1">
                <a:solidFill>
                  <a:schemeClr val="bg2"/>
                </a:solidFill>
              </a:rPr>
              <a:t>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DD9-A653-7239-0B2F-9909B818AF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508A48-4E3E-52DD-0550-739D979FAE1B}"/>
              </a:ext>
            </a:extLst>
          </p:cNvPr>
          <p:cNvSpPr txBox="1">
            <a:spLocks/>
          </p:cNvSpPr>
          <p:nvPr/>
        </p:nvSpPr>
        <p:spPr>
          <a:xfrm>
            <a:off x="2746555" y="1673370"/>
            <a:ext cx="2095801" cy="29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7633" indent="0" algn="ctr">
              <a:buNone/>
            </a:pPr>
            <a:r>
              <a:rPr lang="en-US" sz="1902" b="1" dirty="0">
                <a:solidFill>
                  <a:schemeClr val="bg2"/>
                </a:solidFill>
              </a:rPr>
              <a:t>Visualize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8E1EA9-8AE2-9537-DA84-B83F044B4F6D}"/>
              </a:ext>
            </a:extLst>
          </p:cNvPr>
          <p:cNvSpPr txBox="1">
            <a:spLocks/>
          </p:cNvSpPr>
          <p:nvPr/>
        </p:nvSpPr>
        <p:spPr>
          <a:xfrm>
            <a:off x="5020868" y="1673370"/>
            <a:ext cx="2787289" cy="29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606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60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7633" indent="0" algn="ctr">
              <a:buNone/>
            </a:pPr>
            <a:r>
              <a:rPr lang="en-US" sz="1902" b="1">
                <a:solidFill>
                  <a:schemeClr val="bg2"/>
                </a:solidFill>
              </a:rPr>
              <a:t>Execute and Monitor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DA42F-314B-30DA-2229-0A7497779FBB}"/>
              </a:ext>
            </a:extLst>
          </p:cNvPr>
          <p:cNvSpPr txBox="1"/>
          <p:nvPr/>
        </p:nvSpPr>
        <p:spPr>
          <a:xfrm>
            <a:off x="518425" y="2182661"/>
            <a:ext cx="1600118" cy="20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" b="1"/>
              <a:t>JSON – </a:t>
            </a:r>
            <a:r>
              <a:rPr lang="en-US" sz="719"/>
              <a:t>Amazon States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DE622-503B-BF31-3D6E-FFAF2C82451E}"/>
              </a:ext>
            </a:extLst>
          </p:cNvPr>
          <p:cNvSpPr txBox="1"/>
          <p:nvPr/>
        </p:nvSpPr>
        <p:spPr>
          <a:xfrm>
            <a:off x="850185" y="4103094"/>
            <a:ext cx="979755" cy="20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" b="1"/>
              <a:t>Data Science SDK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F4791-D480-5711-8530-F2F2EF2A46EA}"/>
              </a:ext>
            </a:extLst>
          </p:cNvPr>
          <p:cNvSpPr txBox="1"/>
          <p:nvPr/>
        </p:nvSpPr>
        <p:spPr>
          <a:xfrm>
            <a:off x="575748" y="3653948"/>
            <a:ext cx="1802096" cy="313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" b="1"/>
              <a:t>CDK – </a:t>
            </a:r>
            <a:r>
              <a:rPr lang="en-US" sz="719"/>
              <a:t>JavaScript, TypeScript, Python, </a:t>
            </a:r>
          </a:p>
          <a:p>
            <a:r>
              <a:rPr lang="en-US" sz="719"/>
              <a:t>C#, 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8E225-A45F-E938-2D54-DDCD27B63672}"/>
              </a:ext>
            </a:extLst>
          </p:cNvPr>
          <p:cNvSpPr txBox="1"/>
          <p:nvPr/>
        </p:nvSpPr>
        <p:spPr>
          <a:xfrm>
            <a:off x="850184" y="4405919"/>
            <a:ext cx="471604" cy="20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"/>
              <a:t>Python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9CBABF-A873-5E7B-0E13-CF9624BD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65" y="4312127"/>
            <a:ext cx="392462" cy="4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95576-B304-FD1E-9C0E-6B5F2201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1" y="2419305"/>
            <a:ext cx="1805371" cy="1171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430B4D-AAF0-5EDA-4CC9-1082E8E6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46" y="2203541"/>
            <a:ext cx="1953050" cy="1535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CAFCC-29BE-BB9F-BD95-D788FD68C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198" y="2139451"/>
            <a:ext cx="2030629" cy="1276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69588-7CC8-A654-ACF5-9033B8CBA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198" y="3501882"/>
            <a:ext cx="2041995" cy="10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2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372501-282D-D5EE-2825-42A20D4A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28" y="292136"/>
            <a:ext cx="7510582" cy="663079"/>
          </a:xfrm>
        </p:spPr>
        <p:txBody>
          <a:bodyPr/>
          <a:lstStyle/>
          <a:p>
            <a:r>
              <a:rPr lang="en-US" dirty="0"/>
              <a:t>Sample ML Workflow Using Step Function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A2794EA-C6C5-B3DC-0ADF-9CEF497297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5035127"/>
            <a:ext cx="465773" cy="247981"/>
          </a:xfrm>
        </p:spPr>
        <p:txBody>
          <a:bodyPr/>
          <a:lstStyle/>
          <a:p>
            <a:pPr>
              <a:spcAft>
                <a:spcPts val="408"/>
              </a:spcAft>
            </a:pPr>
            <a:fld id="{00000000-1234-1234-1234-123412341234}" type="slidenum">
              <a:rPr lang="en-US"/>
              <a:pPr>
                <a:spcAft>
                  <a:spcPts val="408"/>
                </a:spcAft>
              </a:pPr>
              <a:t>14</a:t>
            </a:fld>
            <a:endParaRPr lang="en-US"/>
          </a:p>
        </p:txBody>
      </p:sp>
      <p:pic>
        <p:nvPicPr>
          <p:cNvPr id="4" name="Picture 2" descr="Step Functions">
            <a:extLst>
              <a:ext uri="{FF2B5EF4-FFF2-40B4-BE49-F238E27FC236}">
                <a16:creationId xmlns:a16="http://schemas.microsoft.com/office/drawing/2014/main" id="{093C8FCD-B863-7375-2ABD-65727DEB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8" y="1814122"/>
            <a:ext cx="3626472" cy="28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FB5E6-3491-F9BA-ACFE-C646927C539E}"/>
              </a:ext>
            </a:extLst>
          </p:cNvPr>
          <p:cNvSpPr txBox="1"/>
          <p:nvPr/>
        </p:nvSpPr>
        <p:spPr>
          <a:xfrm>
            <a:off x="4699687" y="1659609"/>
            <a:ext cx="3276667" cy="325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30"/>
              <a:t>The </a:t>
            </a:r>
            <a:r>
              <a:rPr lang="en-US" sz="1630" b="1"/>
              <a:t>workflows</a:t>
            </a:r>
            <a:r>
              <a:rPr lang="en-US" sz="1630"/>
              <a:t> you build with step functions are called </a:t>
            </a:r>
            <a:r>
              <a:rPr lang="en-US" sz="1630" b="1"/>
              <a:t>state machines</a:t>
            </a:r>
            <a:r>
              <a:rPr lang="en-US" sz="1630"/>
              <a:t> and </a:t>
            </a:r>
            <a:r>
              <a:rPr lang="en-US" sz="1630" b="1"/>
              <a:t>each step</a:t>
            </a:r>
            <a:r>
              <a:rPr lang="en-US" sz="1630"/>
              <a:t> of your workflow is called </a:t>
            </a:r>
            <a:r>
              <a:rPr lang="en-US" sz="1630" b="1"/>
              <a:t>state</a:t>
            </a:r>
          </a:p>
          <a:p>
            <a:pPr>
              <a:lnSpc>
                <a:spcPct val="90000"/>
              </a:lnSpc>
            </a:pPr>
            <a:endParaRPr lang="en-US" sz="1630" b="1"/>
          </a:p>
          <a:p>
            <a:pPr>
              <a:lnSpc>
                <a:spcPct val="90000"/>
              </a:lnSpc>
            </a:pPr>
            <a:r>
              <a:rPr lang="en-US" sz="1630"/>
              <a:t>When you execute your state machine, </a:t>
            </a:r>
            <a:r>
              <a:rPr lang="en-US" sz="1630" b="1"/>
              <a:t>each move</a:t>
            </a:r>
            <a:r>
              <a:rPr lang="en-US" sz="1630"/>
              <a:t> from one state from another state is </a:t>
            </a:r>
            <a:r>
              <a:rPr lang="en-US" sz="1630" b="1"/>
              <a:t>state transition</a:t>
            </a:r>
          </a:p>
          <a:p>
            <a:pPr>
              <a:lnSpc>
                <a:spcPct val="90000"/>
              </a:lnSpc>
            </a:pPr>
            <a:endParaRPr lang="en-US" sz="1630" b="1"/>
          </a:p>
          <a:p>
            <a:pPr>
              <a:lnSpc>
                <a:spcPct val="90000"/>
              </a:lnSpc>
            </a:pPr>
            <a:r>
              <a:rPr lang="en-US" sz="1630"/>
              <a:t>You can </a:t>
            </a:r>
            <a:r>
              <a:rPr lang="en-US" sz="1630" b="1"/>
              <a:t>reuse components</a:t>
            </a:r>
            <a:r>
              <a:rPr lang="en-US" sz="1630"/>
              <a:t>, easily edit the sequence of steps, or swap out the code called by task states as your needs change</a:t>
            </a:r>
          </a:p>
        </p:txBody>
      </p:sp>
    </p:spTree>
    <p:extLst>
      <p:ext uri="{BB962C8B-B14F-4D97-AF65-F5344CB8AC3E}">
        <p14:creationId xmlns:p14="http://schemas.microsoft.com/office/powerpoint/2010/main" val="349448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8C16B-194F-FD29-B08E-1D77D6E65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4FE0B-0CCE-4A6F-C752-2E8AE8AA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04" y="1270568"/>
            <a:ext cx="2709222" cy="3764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AD3BD-B4EA-E6D6-E716-700FBAB7A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6" y="1270568"/>
            <a:ext cx="2773617" cy="376455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50B4FCC-2CAB-DA74-0FD9-53D418E0CF67}"/>
              </a:ext>
            </a:extLst>
          </p:cNvPr>
          <p:cNvSpPr/>
          <p:nvPr/>
        </p:nvSpPr>
        <p:spPr>
          <a:xfrm>
            <a:off x="3830848" y="2615067"/>
            <a:ext cx="823600" cy="36285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C62503-FEA8-9717-D693-93637FED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912" y="2561502"/>
            <a:ext cx="498404" cy="49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A2CC8-A6F7-6381-5FB5-8D1862FC34C7}"/>
              </a:ext>
            </a:extLst>
          </p:cNvPr>
          <p:cNvSpPr txBox="1"/>
          <p:nvPr/>
        </p:nvSpPr>
        <p:spPr>
          <a:xfrm>
            <a:off x="465773" y="351987"/>
            <a:ext cx="7106433" cy="46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45" b="1" dirty="0" err="1"/>
              <a:t>SageMaker</a:t>
            </a:r>
            <a:r>
              <a:rPr lang="en-US" sz="2445" b="1" dirty="0"/>
              <a:t> Orchestration Using Step Function</a:t>
            </a:r>
          </a:p>
        </p:txBody>
      </p:sp>
    </p:spTree>
    <p:extLst>
      <p:ext uri="{BB962C8B-B14F-4D97-AF65-F5344CB8AC3E}">
        <p14:creationId xmlns:p14="http://schemas.microsoft.com/office/powerpoint/2010/main" val="89461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93DA-46BD-2720-F252-793C84B6E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3DA74-95DB-81E5-CE41-D5BEEDA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3" y="239388"/>
            <a:ext cx="7510582" cy="871224"/>
          </a:xfrm>
        </p:spPr>
        <p:txBody>
          <a:bodyPr>
            <a:normAutofit/>
          </a:bodyPr>
          <a:lstStyle/>
          <a:p>
            <a:r>
              <a:rPr lang="en-IN" sz="1902" dirty="0"/>
              <a:t>Classifying Millions of Amazon items with 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EE97E-71A9-2B6E-75B3-817349013C87}"/>
              </a:ext>
            </a:extLst>
          </p:cNvPr>
          <p:cNvSpPr txBox="1"/>
          <p:nvPr/>
        </p:nvSpPr>
        <p:spPr>
          <a:xfrm>
            <a:off x="465773" y="1868435"/>
            <a:ext cx="7208789" cy="1973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081" indent="-194081">
              <a:buFont typeface="Arial" panose="020B0604020202020204" pitchFamily="34" charset="0"/>
              <a:buChar char="•"/>
            </a:pPr>
            <a:r>
              <a:rPr lang="en-IN" sz="1358" err="1">
                <a:solidFill>
                  <a:schemeClr val="tx1"/>
                </a:solidFill>
                <a:latin typeface="+mn-lt"/>
              </a:rPr>
              <a:t>Amazon.com</a:t>
            </a:r>
            <a:r>
              <a:rPr lang="en-IN" sz="1358">
                <a:solidFill>
                  <a:schemeClr val="tx1"/>
                </a:solidFill>
                <a:latin typeface="+mn-lt"/>
              </a:rPr>
              <a:t> has more than 3 Million products that need to be classified every month across 38 countries, aligning with fluctuating local regulations.</a:t>
            </a:r>
          </a:p>
          <a:p>
            <a:r>
              <a:rPr lang="en-IN" sz="1358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94081" indent="-194081">
              <a:buFont typeface="Arial" panose="020B0604020202020204" pitchFamily="34" charset="0"/>
              <a:buChar char="•"/>
            </a:pPr>
            <a:r>
              <a:rPr lang="en-IN" sz="1358">
                <a:solidFill>
                  <a:schemeClr val="tx1"/>
                </a:solidFill>
                <a:latin typeface="+mn-lt"/>
              </a:rPr>
              <a:t>This intricate challenge demanded an automated solution. Leveraging Amazon ML with Event Driven architecture has established a robust system to efficiently process these classifications. </a:t>
            </a:r>
          </a:p>
          <a:p>
            <a:endParaRPr lang="en-IN" sz="1358">
              <a:solidFill>
                <a:schemeClr val="tx1"/>
              </a:solidFill>
              <a:latin typeface="+mn-lt"/>
            </a:endParaRPr>
          </a:p>
          <a:p>
            <a:pPr marL="194081" indent="-194081">
              <a:buFont typeface="Arial" panose="020B0604020202020204" pitchFamily="34" charset="0"/>
              <a:buChar char="•"/>
            </a:pPr>
            <a:r>
              <a:rPr lang="en-IN" sz="1358">
                <a:solidFill>
                  <a:schemeClr val="tx1"/>
                </a:solidFill>
                <a:latin typeface="+mn-lt"/>
              </a:rPr>
              <a:t>Let’s see how scalable solution is built with AWS Lambda, Event Bridge, and Step Functions, ensuring data security using Amazon ML flows.</a:t>
            </a:r>
            <a:endParaRPr lang="en-US" sz="1358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29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93DA-46BD-2720-F252-793C84B6E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3DA74-95DB-81E5-CE41-D5BEEDA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2" y="266067"/>
            <a:ext cx="7510582" cy="871224"/>
          </a:xfrm>
        </p:spPr>
        <p:txBody>
          <a:bodyPr>
            <a:normAutofit/>
          </a:bodyPr>
          <a:lstStyle/>
          <a:p>
            <a:r>
              <a:rPr lang="en-IN" sz="1902" dirty="0"/>
              <a:t>Classifying Millions of Amazon items with Machine Learning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18ED0B-CE4A-15D1-39E6-1C718453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3" y="1860585"/>
            <a:ext cx="5278755" cy="211605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5C444-72B3-8D06-2C48-FEE3FE7E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0" y="1821165"/>
            <a:ext cx="5278755" cy="2194892"/>
          </a:xfrm>
          <a:prstGeom prst="rect">
            <a:avLst/>
          </a:prstGeom>
        </p:spPr>
      </p:pic>
      <p:pic>
        <p:nvPicPr>
          <p:cNvPr id="10" name="Picture 9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3999FBD9-C9A5-D862-89DC-EA3C4AD6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2" y="1668797"/>
            <a:ext cx="6810914" cy="24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394613" y="3347780"/>
            <a:ext cx="3623754" cy="81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spAutoFit/>
          </a:bodyPr>
          <a:lstStyle/>
          <a:p>
            <a:r>
              <a:rPr lang="en-US" sz="4890" b="1">
                <a:solidFill>
                  <a:schemeClr val="lt1"/>
                </a:solidFill>
              </a:rPr>
              <a:t>Thank You</a:t>
            </a:r>
            <a:endParaRPr sz="719"/>
          </a:p>
        </p:txBody>
      </p:sp>
      <p:sp>
        <p:nvSpPr>
          <p:cNvPr id="319" name="Google Shape;319;p37"/>
          <p:cNvSpPr txBox="1"/>
          <p:nvPr/>
        </p:nvSpPr>
        <p:spPr>
          <a:xfrm>
            <a:off x="267690" y="4921911"/>
            <a:ext cx="3041537" cy="66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358" b="1" dirty="0" err="1">
                <a:solidFill>
                  <a:srgbClr val="616062"/>
                </a:solidFill>
              </a:rPr>
              <a:t>Nirmalmahesh</a:t>
            </a:r>
            <a:r>
              <a:rPr lang="en-US" sz="1358" b="1" dirty="0">
                <a:solidFill>
                  <a:srgbClr val="616062"/>
                </a:solidFill>
              </a:rPr>
              <a:t> </a:t>
            </a:r>
            <a:r>
              <a:rPr lang="en-US" sz="1358" b="1" dirty="0" err="1">
                <a:solidFill>
                  <a:srgbClr val="616062"/>
                </a:solidFill>
              </a:rPr>
              <a:t>Subramani</a:t>
            </a:r>
            <a:endParaRPr sz="719" dirty="0"/>
          </a:p>
          <a:p>
            <a:pPr>
              <a:lnSpc>
                <a:spcPct val="90000"/>
              </a:lnSpc>
            </a:pPr>
            <a:r>
              <a:rPr lang="en-US" sz="1358" dirty="0">
                <a:solidFill>
                  <a:srgbClr val="616062"/>
                </a:solidFill>
              </a:rPr>
              <a:t>Lead Engineer, Presidio</a:t>
            </a:r>
            <a:endParaRPr sz="719" dirty="0"/>
          </a:p>
          <a:p>
            <a:pPr>
              <a:lnSpc>
                <a:spcPct val="90000"/>
              </a:lnSpc>
            </a:pPr>
            <a:r>
              <a:rPr lang="en-US" sz="1358" dirty="0">
                <a:solidFill>
                  <a:srgbClr val="616062"/>
                </a:solidFill>
              </a:rPr>
              <a:t>nsubramani@presidio.com</a:t>
            </a:r>
            <a:endParaRPr sz="1358" dirty="0">
              <a:solidFill>
                <a:srgbClr val="616062"/>
              </a:solidFill>
            </a:endParaRPr>
          </a:p>
        </p:txBody>
      </p:sp>
      <p:cxnSp>
        <p:nvCxnSpPr>
          <p:cNvPr id="320" name="Google Shape;320;p37"/>
          <p:cNvCxnSpPr/>
          <p:nvPr/>
        </p:nvCxnSpPr>
        <p:spPr>
          <a:xfrm>
            <a:off x="446366" y="4191992"/>
            <a:ext cx="239355" cy="0"/>
          </a:xfrm>
          <a:prstGeom prst="straightConnector1">
            <a:avLst/>
          </a:prstGeom>
          <a:noFill/>
          <a:ln w="476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1" name="Google Shape;32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9887" y="5584956"/>
            <a:ext cx="1442383" cy="27738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2998143" y="4921953"/>
            <a:ext cx="3041580" cy="66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358" b="1" dirty="0">
                <a:solidFill>
                  <a:srgbClr val="616062"/>
                </a:solidFill>
              </a:rPr>
              <a:t>Kiran </a:t>
            </a:r>
            <a:r>
              <a:rPr lang="en-US" sz="1358" b="1" dirty="0" err="1">
                <a:solidFill>
                  <a:srgbClr val="616062"/>
                </a:solidFill>
              </a:rPr>
              <a:t>Ravichandran</a:t>
            </a:r>
            <a:endParaRPr sz="719" dirty="0"/>
          </a:p>
          <a:p>
            <a:pPr>
              <a:lnSpc>
                <a:spcPct val="90000"/>
              </a:lnSpc>
            </a:pPr>
            <a:r>
              <a:rPr lang="en-US" sz="1358" dirty="0">
                <a:solidFill>
                  <a:srgbClr val="616062"/>
                </a:solidFill>
              </a:rPr>
              <a:t>Lead Engineer, Presidio</a:t>
            </a:r>
            <a:endParaRPr sz="719" dirty="0"/>
          </a:p>
          <a:p>
            <a:pPr>
              <a:lnSpc>
                <a:spcPct val="90000"/>
              </a:lnSpc>
            </a:pPr>
            <a:r>
              <a:rPr lang="en-US" sz="1358" dirty="0">
                <a:solidFill>
                  <a:srgbClr val="616062"/>
                </a:solidFill>
              </a:rPr>
              <a:t>kiran.r@presidio.com</a:t>
            </a:r>
            <a:endParaRPr sz="1358" dirty="0">
              <a:solidFill>
                <a:srgbClr val="61606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DA74-95DB-81E5-CE41-D5BEEDA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902"/>
              <a:t>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93DA-46BD-2720-F252-793C84B6E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92092-B0E1-4FF9-3BD0-CFD1BB36B44F}"/>
              </a:ext>
            </a:extLst>
          </p:cNvPr>
          <p:cNvSpPr txBox="1"/>
          <p:nvPr/>
        </p:nvSpPr>
        <p:spPr>
          <a:xfrm>
            <a:off x="416927" y="1628861"/>
            <a:ext cx="6512094" cy="25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87" b="1" i="1"/>
              <a:t>Your feedback is more valuable to us, Please scan this QR Code to provide feedback</a:t>
            </a:r>
            <a:endParaRPr lang="en-IN" sz="1087" b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B3362D-B2C7-ADCC-EFEC-FC22B05D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99" y="2161741"/>
            <a:ext cx="2692681" cy="26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6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AD1090-8CE2-06E9-941A-06020C59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A773-DE82-C311-2AE5-7EE33564C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Typical ML Workflows</a:t>
            </a:r>
          </a:p>
          <a:p>
            <a:r>
              <a:rPr lang="en-US" sz="2200" dirty="0"/>
              <a:t>Why we need to Integrate ML with EDA</a:t>
            </a:r>
          </a:p>
          <a:p>
            <a:r>
              <a:rPr lang="en-US" sz="2200" dirty="0"/>
              <a:t>Key Components of Integration</a:t>
            </a:r>
          </a:p>
          <a:p>
            <a:r>
              <a:rPr lang="en-US" sz="2200" dirty="0"/>
              <a:t>Event Driven Architecture ( Design Patterns )</a:t>
            </a:r>
          </a:p>
          <a:p>
            <a:pPr lvl="1"/>
            <a:r>
              <a:rPr lang="en-US" sz="2200" dirty="0">
                <a:solidFill>
                  <a:srgbClr val="333333"/>
                </a:solidFill>
              </a:rPr>
              <a:t>Request Response Model</a:t>
            </a:r>
            <a:endParaRPr lang="en-US" sz="2200" dirty="0"/>
          </a:p>
          <a:p>
            <a:pPr lvl="1"/>
            <a:r>
              <a:rPr lang="en-US" sz="2200" dirty="0">
                <a:solidFill>
                  <a:srgbClr val="333333"/>
                </a:solidFill>
              </a:rPr>
              <a:t>Point to Point Model ( Queue )</a:t>
            </a:r>
          </a:p>
          <a:p>
            <a:pPr lvl="1"/>
            <a:r>
              <a:rPr lang="en-US" sz="2200" dirty="0">
                <a:solidFill>
                  <a:srgbClr val="333333"/>
                </a:solidFill>
              </a:rPr>
              <a:t>Point to Point Model ( Router )</a:t>
            </a:r>
          </a:p>
          <a:p>
            <a:pPr lvl="1"/>
            <a:r>
              <a:rPr lang="en-US" sz="2200" dirty="0">
                <a:solidFill>
                  <a:srgbClr val="333333"/>
                </a:solidFill>
              </a:rPr>
              <a:t>Orchestration</a:t>
            </a:r>
          </a:p>
          <a:p>
            <a:r>
              <a:rPr lang="en-US" sz="2200" dirty="0"/>
              <a:t>Amazon Image Classification Case </a:t>
            </a:r>
            <a:r>
              <a:rPr lang="en-US" sz="2200" dirty="0" smtClean="0"/>
              <a:t>Study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4541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470CA1-5AA4-8AEE-B70E-C38DD174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72" y="2122640"/>
            <a:ext cx="5290966" cy="1694894"/>
          </a:xfrm>
        </p:spPr>
        <p:txBody>
          <a:bodyPr/>
          <a:lstStyle/>
          <a:p>
            <a:r>
              <a:rPr lang="en-US"/>
              <a:t>Short Story (Typical ML Workflows)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4822D-359B-6A65-6BD3-2A53EE3EAB8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5035127"/>
            <a:ext cx="465773" cy="247981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465773" y="363852"/>
            <a:ext cx="7510633" cy="66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ctr" anchorCtr="0">
            <a:normAutofit/>
          </a:bodyPr>
          <a:lstStyle/>
          <a:p>
            <a:r>
              <a:rPr lang="en-US"/>
              <a:t>Typical ML Workflow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0" y="5035126"/>
            <a:ext cx="465773" cy="24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55D9AB-B4F4-2EBC-097B-BC7256438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5357" r="4988" b="5476"/>
          <a:stretch/>
        </p:blipFill>
        <p:spPr bwMode="auto">
          <a:xfrm>
            <a:off x="626575" y="1408451"/>
            <a:ext cx="6504804" cy="36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1"/>
          <p:cNvGrpSpPr/>
          <p:nvPr/>
        </p:nvGrpSpPr>
        <p:grpSpPr>
          <a:xfrm>
            <a:off x="2497822" y="4230838"/>
            <a:ext cx="3423425" cy="684127"/>
            <a:chOff x="1593000" y="2322568"/>
            <a:chExt cx="2939826" cy="643356"/>
          </a:xfrm>
          <a:solidFill>
            <a:srgbClr val="005296"/>
          </a:solidFill>
        </p:grpSpPr>
        <p:sp>
          <p:nvSpPr>
            <p:cNvPr id="249" name="Google Shape;249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0" name="Google Shape;250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815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Operational Resilience and Reliability</a:t>
              </a:r>
              <a:endParaRPr sz="883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grpFill/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 algn="ctr"/>
              <a:r>
                <a:rPr lang="en-US" sz="237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37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55" name="Google Shape;255;p31"/>
          <p:cNvGrpSpPr/>
          <p:nvPr/>
        </p:nvGrpSpPr>
        <p:grpSpPr>
          <a:xfrm>
            <a:off x="2497822" y="3534436"/>
            <a:ext cx="3423425" cy="684127"/>
            <a:chOff x="1593000" y="2322568"/>
            <a:chExt cx="2939826" cy="643356"/>
          </a:xfrm>
          <a:solidFill>
            <a:srgbClr val="014C80"/>
          </a:solidFill>
        </p:grpSpPr>
        <p:sp>
          <p:nvSpPr>
            <p:cNvPr id="257" name="Google Shape;257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8" name="Google Shape;258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815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Enhanced Data Quality and Model Accuracy</a:t>
              </a:r>
              <a:endParaRPr sz="883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grpFill/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 algn="ctr"/>
              <a:r>
                <a:rPr lang="en-US" sz="237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37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63" name="Google Shape;263;p31"/>
          <p:cNvGrpSpPr/>
          <p:nvPr/>
        </p:nvGrpSpPr>
        <p:grpSpPr>
          <a:xfrm>
            <a:off x="2497822" y="2838003"/>
            <a:ext cx="3423425" cy="684127"/>
            <a:chOff x="1593000" y="2322568"/>
            <a:chExt cx="2939826" cy="643356"/>
          </a:xfrm>
          <a:solidFill>
            <a:srgbClr val="005296"/>
          </a:solidFill>
        </p:grpSpPr>
        <p:sp>
          <p:nvSpPr>
            <p:cNvPr id="265" name="Google Shape;265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66" name="Google Shape;266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815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Improved User Experience</a:t>
              </a:r>
              <a:endParaRPr sz="883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grpFill/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 algn="ctr"/>
              <a:r>
                <a:rPr lang="en-US" sz="237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37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2497822" y="2141589"/>
            <a:ext cx="3423425" cy="684127"/>
            <a:chOff x="1593000" y="2322568"/>
            <a:chExt cx="2939826" cy="643356"/>
          </a:xfrm>
          <a:solidFill>
            <a:srgbClr val="014C80"/>
          </a:solidFill>
        </p:grpSpPr>
        <p:sp>
          <p:nvSpPr>
            <p:cNvPr id="273" name="Google Shape;273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74" name="Google Shape;274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88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Scalability and Flexibility</a:t>
              </a:r>
              <a:endParaRPr sz="88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grpFill/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 algn="ctr"/>
              <a:r>
                <a:rPr lang="en-US" sz="237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37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79" name="Google Shape;279;p31"/>
          <p:cNvGrpSpPr/>
          <p:nvPr/>
        </p:nvGrpSpPr>
        <p:grpSpPr>
          <a:xfrm>
            <a:off x="2497823" y="1445145"/>
            <a:ext cx="3423424" cy="684127"/>
            <a:chOff x="1593000" y="2322568"/>
            <a:chExt cx="2939826" cy="643356"/>
          </a:xfrm>
        </p:grpSpPr>
        <p:sp>
          <p:nvSpPr>
            <p:cNvPr id="281" name="Google Shape;281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05296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82" name="Google Shape;282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05296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342627" y="2736836"/>
              <a:ext cx="1940700" cy="15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US" sz="815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Real-time Data Processing and Decision Making:</a:t>
              </a:r>
              <a:endParaRPr sz="815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sz="747" b="1">
                <a:solidFill>
                  <a:schemeClr val="lt1"/>
                </a:solidFill>
              </a:endParaRPr>
            </a:p>
            <a:p>
              <a:pPr>
                <a:lnSpc>
                  <a:spcPct val="115000"/>
                </a:lnSpc>
              </a:pPr>
              <a:endParaRPr sz="883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5296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 algn="ctr"/>
              <a:r>
                <a:rPr lang="en-US" sz="237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37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2" name="Google Shape;198;p30">
            <a:extLst>
              <a:ext uri="{FF2B5EF4-FFF2-40B4-BE49-F238E27FC236}">
                <a16:creationId xmlns:a16="http://schemas.microsoft.com/office/drawing/2014/main" id="{76EC7A3A-A048-CCBA-3D62-99D551E37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332" y="296939"/>
            <a:ext cx="7510633" cy="66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ctr" anchorCtr="0">
            <a:normAutofit/>
          </a:bodyPr>
          <a:lstStyle/>
          <a:p>
            <a:r>
              <a:rPr lang="en-US" dirty="0"/>
              <a:t>Why we need to Integrate ML with EDA 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465773" y="311820"/>
            <a:ext cx="7510633" cy="66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ctr" anchorCtr="0">
            <a:normAutofit/>
          </a:bodyPr>
          <a:lstStyle/>
          <a:p>
            <a:r>
              <a:rPr lang="en-US" dirty="0"/>
              <a:t>Key Components of Integration</a:t>
            </a:r>
            <a:endParaRPr dirty="0"/>
          </a:p>
        </p:txBody>
      </p:sp>
      <p:sp>
        <p:nvSpPr>
          <p:cNvPr id="248" name="Google Shape;248;p31"/>
          <p:cNvSpPr txBox="1">
            <a:spLocks noGrp="1"/>
          </p:cNvSpPr>
          <p:nvPr>
            <p:ph type="sldNum" idx="12"/>
          </p:nvPr>
        </p:nvSpPr>
        <p:spPr>
          <a:xfrm>
            <a:off x="0" y="5035126"/>
            <a:ext cx="465773" cy="24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93" tIns="31038" rIns="62093" bIns="31038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grpSp>
        <p:nvGrpSpPr>
          <p:cNvPr id="249" name="Google Shape;249;p31"/>
          <p:cNvGrpSpPr/>
          <p:nvPr/>
        </p:nvGrpSpPr>
        <p:grpSpPr>
          <a:xfrm>
            <a:off x="5423936" y="2811142"/>
            <a:ext cx="2753948" cy="1163169"/>
            <a:chOff x="5989772" y="2297099"/>
            <a:chExt cx="3041246" cy="1284513"/>
          </a:xfrm>
        </p:grpSpPr>
        <p:sp>
          <p:nvSpPr>
            <p:cNvPr id="250" name="Google Shape;250;p31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2457A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r>
                <a:rPr lang="en-US" sz="815" b="1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815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1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019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Feedback Loop</a:t>
              </a:r>
              <a:endParaRPr sz="1019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31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t" anchorCtr="0">
              <a:noAutofit/>
            </a:bodyPr>
            <a:lstStyle/>
            <a:p>
              <a:pPr>
                <a:spcAft>
                  <a:spcPts val="1426"/>
                </a:spcAft>
              </a:pPr>
              <a:r>
                <a:rPr lang="en-US" sz="747">
                  <a:latin typeface="Roboto"/>
                  <a:ea typeface="Roboto"/>
                  <a:cs typeface="Roboto"/>
                  <a:sym typeface="Roboto"/>
                </a:rPr>
                <a:t>Collect feedback for continuous learning.</a:t>
              </a:r>
              <a:endParaRPr sz="747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31"/>
          <p:cNvGrpSpPr/>
          <p:nvPr/>
        </p:nvGrpSpPr>
        <p:grpSpPr>
          <a:xfrm>
            <a:off x="4071885" y="2816304"/>
            <a:ext cx="2753949" cy="1158007"/>
            <a:chOff x="4496673" y="2302799"/>
            <a:chExt cx="3041247" cy="1278813"/>
          </a:xfrm>
        </p:grpSpPr>
        <p:sp>
          <p:nvSpPr>
            <p:cNvPr id="255" name="Google Shape;255;p31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05296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r>
                <a:rPr lang="en-US" sz="815" b="1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15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31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019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Orchestration Tools</a:t>
              </a:r>
              <a:endParaRPr sz="1019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1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t" anchorCtr="0">
              <a:noAutofit/>
            </a:bodyPr>
            <a:lstStyle/>
            <a:p>
              <a:pPr>
                <a:spcAft>
                  <a:spcPts val="1426"/>
                </a:spcAft>
              </a:pPr>
              <a:r>
                <a:rPr lang="en-US" sz="747">
                  <a:latin typeface="Roboto"/>
                  <a:ea typeface="Roboto"/>
                  <a:cs typeface="Roboto"/>
                  <a:sym typeface="Roboto"/>
                </a:rPr>
                <a:t>Control and manage the lifecycle of ML operations, such as training, deployment and monitoring.</a:t>
              </a:r>
              <a:endParaRPr sz="747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31"/>
          <p:cNvGrpSpPr/>
          <p:nvPr/>
        </p:nvGrpSpPr>
        <p:grpSpPr>
          <a:xfrm>
            <a:off x="2721131" y="2816304"/>
            <a:ext cx="2753949" cy="1158007"/>
            <a:chOff x="3005006" y="2302799"/>
            <a:chExt cx="3041247" cy="1278813"/>
          </a:xfrm>
        </p:grpSpPr>
        <p:sp>
          <p:nvSpPr>
            <p:cNvPr id="260" name="Google Shape;260;p31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2457A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r>
                <a:rPr lang="en-US" sz="815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15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1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019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Event Processors</a:t>
              </a:r>
              <a:endParaRPr sz="1019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31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t" anchorCtr="0">
              <a:noAutofit/>
            </a:bodyPr>
            <a:lstStyle/>
            <a:p>
              <a:pPr>
                <a:spcAft>
                  <a:spcPts val="1426"/>
                </a:spcAft>
              </a:pPr>
              <a:r>
                <a:rPr lang="en-US" sz="747">
                  <a:latin typeface="Roboto"/>
                  <a:ea typeface="Roboto"/>
                  <a:cs typeface="Roboto"/>
                  <a:sym typeface="Roboto"/>
                </a:rPr>
                <a:t>Systems that react to and process these live streams</a:t>
              </a:r>
              <a:endParaRPr sz="747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31"/>
          <p:cNvGrpSpPr/>
          <p:nvPr/>
        </p:nvGrpSpPr>
        <p:grpSpPr>
          <a:xfrm>
            <a:off x="1369057" y="2811821"/>
            <a:ext cx="2753949" cy="1162490"/>
            <a:chOff x="1511881" y="2297849"/>
            <a:chExt cx="3041247" cy="1283763"/>
          </a:xfrm>
        </p:grpSpPr>
        <p:grpSp>
          <p:nvGrpSpPr>
            <p:cNvPr id="265" name="Google Shape;265;p31"/>
            <p:cNvGrpSpPr/>
            <p:nvPr/>
          </p:nvGrpSpPr>
          <p:grpSpPr>
            <a:xfrm>
              <a:off x="1511881" y="2297849"/>
              <a:ext cx="3041247" cy="715719"/>
              <a:chOff x="1511881" y="2297849"/>
              <a:chExt cx="3041247" cy="715719"/>
            </a:xfrm>
          </p:grpSpPr>
          <p:sp>
            <p:nvSpPr>
              <p:cNvPr id="266" name="Google Shape;266;p31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rgbClr val="005296"/>
              </a:solidFill>
              <a:ln>
                <a:noFill/>
              </a:ln>
            </p:spPr>
            <p:txBody>
              <a:bodyPr spcFirstLastPara="1" wrap="square" lIns="82790" tIns="82790" rIns="82790" bIns="82790" anchor="ctr" anchorCtr="0">
                <a:noAutofit/>
              </a:bodyPr>
              <a:lstStyle/>
              <a:p>
                <a:endParaRPr sz="719"/>
              </a:p>
            </p:txBody>
          </p:sp>
          <p:sp>
            <p:nvSpPr>
              <p:cNvPr id="267" name="Google Shape;267;p31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790" tIns="82790" rIns="82790" bIns="82790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1019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Streams</a:t>
                </a:r>
                <a:endParaRPr sz="1019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31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790" tIns="82790" rIns="82790" bIns="82790" anchor="t" anchorCtr="0">
                <a:noAutofit/>
              </a:bodyPr>
              <a:lstStyle/>
              <a:p>
                <a:pPr>
                  <a:spcAft>
                    <a:spcPts val="1426"/>
                  </a:spcAft>
                </a:pPr>
                <a:r>
                  <a:rPr lang="en-US" sz="747">
                    <a:latin typeface="Roboto"/>
                    <a:ea typeface="Roboto"/>
                    <a:cs typeface="Roboto"/>
                    <a:sym typeface="Roboto"/>
                  </a:rPr>
                  <a:t>Channels that allow continuous data ingestion, like Twitter stream or live transaction data.</a:t>
                </a:r>
                <a:endParaRPr sz="747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9" name="Google Shape;269;p31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r>
                <a:rPr lang="en-US" sz="815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15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31"/>
          <p:cNvGrpSpPr/>
          <p:nvPr/>
        </p:nvGrpSpPr>
        <p:grpSpPr>
          <a:xfrm>
            <a:off x="18306" y="2814265"/>
            <a:ext cx="2753948" cy="1160045"/>
            <a:chOff x="20215" y="2300549"/>
            <a:chExt cx="3041246" cy="1281063"/>
          </a:xfrm>
        </p:grpSpPr>
        <p:sp>
          <p:nvSpPr>
            <p:cNvPr id="271" name="Google Shape;271;p31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04074"/>
            </a:solidFill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endParaRPr sz="719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r>
                <a:rPr lang="en-US" sz="815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15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31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019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Event Sources</a:t>
              </a:r>
              <a:endParaRPr sz="1019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31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790" tIns="82790" rIns="82790" bIns="82790" anchor="t" anchorCtr="0">
              <a:noAutofit/>
            </a:bodyPr>
            <a:lstStyle/>
            <a:p>
              <a:pPr>
                <a:spcAft>
                  <a:spcPts val="1426"/>
                </a:spcAft>
              </a:pPr>
              <a:r>
                <a:rPr lang="en-US" sz="747">
                  <a:latin typeface="Roboto"/>
                  <a:ea typeface="Roboto"/>
                  <a:cs typeface="Roboto"/>
                  <a:sym typeface="Roboto"/>
                </a:rPr>
                <a:t>Where the events originate. Eg. user interactions</a:t>
              </a:r>
              <a:endParaRPr sz="747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470CA1-5AA4-8AEE-B70E-C38DD174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8" y="2233538"/>
            <a:ext cx="5290966" cy="1694894"/>
          </a:xfrm>
        </p:spPr>
        <p:txBody>
          <a:bodyPr/>
          <a:lstStyle/>
          <a:p>
            <a:r>
              <a:rPr lang="en-US"/>
              <a:t>Event Driven Architecture ( Design Patterns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4822D-359B-6A65-6BD3-2A53EE3EAB8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5035127"/>
            <a:ext cx="465773" cy="247981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2712-162A-4D90-DE65-FEB03BFE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Request Response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C405A-270E-1B63-8334-A279B556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FA1D-C4E4-1145-AA7C-21A1D825CBB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7005C-B3E0-DD0E-9C61-7C42333E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1737" y="2452672"/>
            <a:ext cx="2813637" cy="986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E157-D6B8-F1E1-052A-012061B6616E}"/>
              </a:ext>
            </a:extLst>
          </p:cNvPr>
          <p:cNvSpPr txBox="1"/>
          <p:nvPr/>
        </p:nvSpPr>
        <p:spPr>
          <a:xfrm>
            <a:off x="4587251" y="2157074"/>
            <a:ext cx="1352293" cy="1032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8"/>
              <a:t>Low Latency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8"/>
              <a:t>Simple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8"/>
              <a:t>Fail Fast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5225E-3238-28B6-E648-0EB4DDEBF03D}"/>
              </a:ext>
            </a:extLst>
          </p:cNvPr>
          <p:cNvSpPr txBox="1"/>
          <p:nvPr/>
        </p:nvSpPr>
        <p:spPr>
          <a:xfrm>
            <a:off x="4494706" y="1906236"/>
            <a:ext cx="1165704" cy="301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8" b="1">
                <a:latin typeface="+mj-lt"/>
              </a:rPr>
              <a:t>Advantages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9405DA-83D7-6078-1C6C-6F6E4EC390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738" y="2533259"/>
            <a:ext cx="2711412" cy="972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4D0EE-9088-E39A-D1AE-811D0E554273}"/>
              </a:ext>
            </a:extLst>
          </p:cNvPr>
          <p:cNvSpPr txBox="1"/>
          <p:nvPr/>
        </p:nvSpPr>
        <p:spPr>
          <a:xfrm>
            <a:off x="4485027" y="3238005"/>
            <a:ext cx="2027441" cy="30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8" b="1"/>
              <a:t>Disadvantages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6DA22-C8B2-E122-2DC8-72958B585558}"/>
              </a:ext>
            </a:extLst>
          </p:cNvPr>
          <p:cNvSpPr txBox="1"/>
          <p:nvPr/>
        </p:nvSpPr>
        <p:spPr>
          <a:xfrm>
            <a:off x="4587251" y="3277115"/>
            <a:ext cx="2205727" cy="103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8"/>
          </a:p>
          <a:p>
            <a:pPr marL="232898" lvl="1" indent="-2328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8"/>
              <a:t>Receiver Failure</a:t>
            </a:r>
          </a:p>
          <a:p>
            <a:pPr marL="232898" indent="-2328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8"/>
              <a:t>Receiver Throttled</a:t>
            </a:r>
          </a:p>
          <a:p>
            <a:endParaRPr lang="en-US" sz="719"/>
          </a:p>
        </p:txBody>
      </p:sp>
    </p:spTree>
    <p:extLst>
      <p:ext uri="{BB962C8B-B14F-4D97-AF65-F5344CB8AC3E}">
        <p14:creationId xmlns:p14="http://schemas.microsoft.com/office/powerpoint/2010/main" val="8459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70D-33CE-11C2-8D07-84EE3D15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7" y="336888"/>
            <a:ext cx="6494069" cy="604951"/>
          </a:xfrm>
        </p:spPr>
        <p:txBody>
          <a:bodyPr>
            <a:normAutofit fontScale="90000"/>
          </a:bodyPr>
          <a:lstStyle/>
          <a:p>
            <a:r>
              <a:rPr lang="en-US" dirty="0"/>
              <a:t>Asynchronous Point to Point Model ( Queue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8D783-985F-E02A-B4F9-579EDC03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3FA1D-C4E4-1145-AA7C-21A1D825CBB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C6433-C8BA-7E4A-25CD-5CE4196B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63" y="2779738"/>
            <a:ext cx="3631332" cy="1037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387F4-0605-E72B-6C29-DCF461AB2605}"/>
              </a:ext>
            </a:extLst>
          </p:cNvPr>
          <p:cNvSpPr txBox="1"/>
          <p:nvPr/>
        </p:nvSpPr>
        <p:spPr>
          <a:xfrm>
            <a:off x="4072813" y="2027028"/>
            <a:ext cx="1072730" cy="28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3" b="1">
                <a:latin typeface="+mj-lt"/>
              </a:rPr>
              <a:t>Advantages</a:t>
            </a:r>
            <a:endParaRPr lang="en-US" sz="719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E5B74-ECA9-B9BD-FAE0-FA1FF0878AED}"/>
              </a:ext>
            </a:extLst>
          </p:cNvPr>
          <p:cNvSpPr txBox="1"/>
          <p:nvPr/>
        </p:nvSpPr>
        <p:spPr>
          <a:xfrm>
            <a:off x="4140200" y="2243755"/>
            <a:ext cx="3511341" cy="122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Decreases temporal coupling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Receiver controls consumption rate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Dead Letter Queue for failures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Only one receiver can receive one message</a:t>
            </a:r>
            <a:endParaRPr lang="en-US" sz="71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A20C0-51A6-9F2E-5B57-2BE3750A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341" y="2244449"/>
            <a:ext cx="3368375" cy="1844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8C1D2F-FDA7-E79B-BD9B-968AFB45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341" y="2161656"/>
            <a:ext cx="3435762" cy="1927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68759B-129B-A7CC-4C32-253FA2C6B91A}"/>
              </a:ext>
            </a:extLst>
          </p:cNvPr>
          <p:cNvSpPr txBox="1"/>
          <p:nvPr/>
        </p:nvSpPr>
        <p:spPr>
          <a:xfrm>
            <a:off x="4072914" y="3594789"/>
            <a:ext cx="1289135" cy="28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3" b="1"/>
              <a:t>Disadvantages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941AC-8C8D-028A-F548-55855B1C131B}"/>
              </a:ext>
            </a:extLst>
          </p:cNvPr>
          <p:cNvSpPr txBox="1"/>
          <p:nvPr/>
        </p:nvSpPr>
        <p:spPr>
          <a:xfrm>
            <a:off x="4144776" y="3825015"/>
            <a:ext cx="1921360" cy="656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Response correlation</a:t>
            </a:r>
          </a:p>
          <a:p>
            <a:pPr marL="194081" indent="-1940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23"/>
              <a:t>Backlog recovery 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D6A8BF-12FB-711F-65AE-FF2738BA2C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5137" y="2130022"/>
            <a:ext cx="3416315" cy="18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703</Words>
  <Application>Microsoft Office PowerPoint</Application>
  <PresentationFormat>Custom</PresentationFormat>
  <Paragraphs>137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Thin</vt:lpstr>
      <vt:lpstr>Roboto</vt:lpstr>
      <vt:lpstr>Roboto Medium</vt:lpstr>
      <vt:lpstr>Arial</vt:lpstr>
      <vt:lpstr>Office Theme</vt:lpstr>
      <vt:lpstr>Seamless ML Workflows:  Integrating Machine Learning with Event-Driven Architectures</vt:lpstr>
      <vt:lpstr>Agenda</vt:lpstr>
      <vt:lpstr>Short Story (Typical ML Workflows)</vt:lpstr>
      <vt:lpstr>Typical ML Workflow</vt:lpstr>
      <vt:lpstr>Why we need to Integrate ML with EDA ?</vt:lpstr>
      <vt:lpstr>Key Components of Integration</vt:lpstr>
      <vt:lpstr>Event Driven Architecture ( Design Patterns )</vt:lpstr>
      <vt:lpstr>Sync Request Response Model</vt:lpstr>
      <vt:lpstr>Asynchronous Point to Point Model ( Queue )</vt:lpstr>
      <vt:lpstr>Asynchronous Point to Point Model ( Router )</vt:lpstr>
      <vt:lpstr>Event Bridge Support 20+ AWS services and API Destinations</vt:lpstr>
      <vt:lpstr>Orchestration</vt:lpstr>
      <vt:lpstr>Step Function Visual Workflows</vt:lpstr>
      <vt:lpstr>Sample ML Workflow Using Step Function</vt:lpstr>
      <vt:lpstr>PowerPoint Presentation</vt:lpstr>
      <vt:lpstr>Classifying Millions of Amazon items with Machine Learning</vt:lpstr>
      <vt:lpstr>Classifying Millions of Amazon items with Machine Learning</vt:lpstr>
      <vt:lpstr>PowerPoint Presentation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Seamless ML Workflows: Integrating Machine Learning with Event-Driven Architectures</dc:title>
  <cp:lastModifiedBy>Jeffrey</cp:lastModifiedBy>
  <cp:revision>5</cp:revision>
  <dcterms:modified xsi:type="dcterms:W3CDTF">2023-10-11T15:10:13Z</dcterms:modified>
</cp:coreProperties>
</file>